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1"/>
  </p:notesMasterIdLst>
  <p:handoutMasterIdLst>
    <p:handoutMasterId r:id="rId22"/>
  </p:handoutMasterIdLst>
  <p:sldIdLst>
    <p:sldId id="256" r:id="rId2"/>
    <p:sldId id="327" r:id="rId3"/>
    <p:sldId id="2251" r:id="rId4"/>
    <p:sldId id="2252" r:id="rId5"/>
    <p:sldId id="597" r:id="rId6"/>
    <p:sldId id="594" r:id="rId7"/>
    <p:sldId id="600" r:id="rId8"/>
    <p:sldId id="595" r:id="rId9"/>
    <p:sldId id="273" r:id="rId10"/>
    <p:sldId id="2253" r:id="rId11"/>
    <p:sldId id="586" r:id="rId12"/>
    <p:sldId id="493" r:id="rId13"/>
    <p:sldId id="653" r:id="rId14"/>
    <p:sldId id="2210" r:id="rId15"/>
    <p:sldId id="275" r:id="rId16"/>
    <p:sldId id="2211" r:id="rId17"/>
    <p:sldId id="755" r:id="rId18"/>
    <p:sldId id="604" r:id="rId19"/>
    <p:sldId id="2212" r:id="rId20"/>
  </p:sldIdLst>
  <p:sldSz cx="12192000" cy="6858000"/>
  <p:notesSz cx="9928225" cy="6797675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0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182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856" userDrawn="1">
          <p15:clr>
            <a:srgbClr val="A4A3A4"/>
          </p15:clr>
        </p15:guide>
        <p15:guide id="6" pos="5312" userDrawn="1">
          <p15:clr>
            <a:srgbClr val="A4A3A4"/>
          </p15:clr>
        </p15:guide>
        <p15:guide id="7" pos="37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4FAAB"/>
    <a:srgbClr val="FF0000"/>
    <a:srgbClr val="0000CC"/>
    <a:srgbClr val="0F4191"/>
    <a:srgbClr val="DAFDA7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2" autoAdjust="0"/>
    <p:restoredTop sz="93164" autoAdjust="0"/>
  </p:normalViewPr>
  <p:slideViewPr>
    <p:cSldViewPr>
      <p:cViewPr varScale="1">
        <p:scale>
          <a:sx n="114" d="100"/>
          <a:sy n="114" d="100"/>
        </p:scale>
        <p:origin x="126" y="3048"/>
      </p:cViewPr>
      <p:guideLst>
        <p:guide orient="horz" pos="3600"/>
        <p:guide orient="horz" pos="2592"/>
        <p:guide orient="horz" pos="1824"/>
        <p:guide pos="3840"/>
        <p:guide pos="1856"/>
        <p:guide pos="5312"/>
        <p:guide pos="37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468" y="840"/>
      </p:cViewPr>
      <p:guideLst>
        <p:guide orient="horz" pos="2141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>
              <a:defRPr sz="1200"/>
            </a:lvl1pPr>
          </a:lstStyle>
          <a:p>
            <a:fld id="{20566D1B-0D1C-42D9-9914-2174036F284F}" type="datetimeFigureOut">
              <a:rPr lang="ko-KR" altLang="en-US" smtClean="0"/>
              <a:pPr/>
              <a:t>25-09-24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>
              <a:defRPr sz="1200"/>
            </a:lvl1pPr>
          </a:lstStyle>
          <a:p>
            <a:fld id="{76A72F3A-EA42-4A96-9A55-9403BE515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5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 latinLnBrk="1">
              <a:defRPr lang="ko-KR" sz="1200"/>
            </a:lvl1pPr>
          </a:lstStyle>
          <a:p>
            <a:fld id="{2447E72A-D913-4DC2-9E0A-E520CE8FCC86}" type="datetimeFigureOut">
              <a:rPr lang="ko-KR" altLang="en-US"/>
              <a:pPr/>
              <a:t>25-09-24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92" tIns="45846" rIns="91692" bIns="45846" rtlCol="0" anchor="ctr"/>
          <a:lstStyle/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7"/>
            <a:ext cx="7942580" cy="3058953"/>
          </a:xfrm>
          <a:prstGeom prst="rect">
            <a:avLst/>
          </a:prstGeom>
        </p:spPr>
        <p:txBody>
          <a:bodyPr vert="horz" lIns="91692" tIns="45846" rIns="91692" bIns="45846" rtlCol="0">
            <a:normAutofit/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 latinLnBrk="1">
              <a:defRPr lang="ko-KR" sz="1200"/>
            </a:lvl1pPr>
          </a:lstStyle>
          <a:p>
            <a:fld id="{A5D78FC6-CE17-4259-A63C-DDFC12E048FC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56860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7550" cy="2547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9215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39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91895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7550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9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A23E5-FBE1-44C0-E5DE-4F7B49C2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FB9D8F-02A3-5563-2F27-30CB23E73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402C75-9FA3-1305-0BD2-3919B8D2D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solidFill>
                <a:srgbClr val="0432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2D31A-7DA8-2836-FEA4-08F71FFCF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In 2001, seventeen software developers met at a resort in Snowbird, Utah to discuss these lightweight development methods, among others Jeff Sutherland, Ken </a:t>
            </a:r>
            <a:r>
              <a:rPr kumimoji="1" lang="en-US" altLang="ko-KR" dirty="0" err="1"/>
              <a:t>Schwaber</a:t>
            </a:r>
            <a:r>
              <a:rPr kumimoji="1" lang="en-US" altLang="ko-KR" dirty="0"/>
              <a:t>, Jim Highsmith, Alistair Cockburn, and Bob Martin. Together they published the Manifesto for Agile Software Development.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uk-UA" smtClean="0"/>
              <a:pPr/>
              <a:t>6</a:t>
            </a:fld>
            <a:endParaRPr lang="uk-UA" altLang="ko-KR"/>
          </a:p>
        </p:txBody>
      </p:sp>
    </p:spTree>
    <p:extLst>
      <p:ext uri="{BB962C8B-B14F-4D97-AF65-F5344CB8AC3E}">
        <p14:creationId xmlns:p14="http://schemas.microsoft.com/office/powerpoint/2010/main" val="64181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simplest level, a self-organizing team is one that does not depend on or wait for a manager to assign work. Instead, these teams find their own work and manage the associated responsibilities and timelines.</a:t>
            </a:r>
          </a:p>
          <a:p>
            <a:r>
              <a:rPr lang="en-US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course, there’s more to self-organizing teams than simply finding and completing work. Self-organizing teams also take on the responsibility of choosing the most effective and efficient way to complete their work and regularly look for ways to improve through experimentation.</a:t>
            </a:r>
          </a:p>
          <a:p>
            <a:r>
              <a:rPr lang="en-US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structure to work, self-organizing teams must have a high sense of ownership and responsibility. Equally as important, they need to communicate often and trust in the capabilities of everyone on the team.</a:t>
            </a:r>
          </a:p>
          <a:p>
            <a:r>
              <a:rPr kumimoji="1" lang="en-US" altLang="ko-Kore-KR"/>
              <a:t>https://www.planview.com/resources/articles/what-is-self-organizing-team/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9871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9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C68F3-F576-402E-A6AE-AA0104D0A6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737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942499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16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76882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18000">
              <a:schemeClr val="bg1"/>
            </a:gs>
            <a:gs pos="80000">
              <a:srgbClr val="50B0E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sz="4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4659" y="693737"/>
            <a:ext cx="12192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ja-JP" altLang="en-US" sz="1200" b="1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AF2A19E8-2598-D944-B408-E678960DC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304800"/>
            <a:ext cx="1838960" cy="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Drag picture to placeholder or click icon to add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8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09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1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 latinLnBrk="1">
              <a:defRPr lang="ko-KR" sz="20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ko-KR"/>
              <a:t>Spring 2025</a:t>
            </a:r>
            <a:endParaRPr lang="en-US" altLang="en-US" dirty="0"/>
          </a:p>
        </p:txBody>
      </p:sp>
      <p:pic>
        <p:nvPicPr>
          <p:cNvPr id="1026" name="Picture 2" descr="C:\Users\sangho\AppData\Local\Temp\_AZTMP0_\DragTemp\엠블럼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9600" y="6037658"/>
            <a:ext cx="1117600" cy="72160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095807" y="6212541"/>
            <a:ext cx="582627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0040" marR="0" lvl="0" indent="-32004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/>
              <a:buNone/>
              <a:tabLst/>
              <a:defRPr/>
            </a:pPr>
            <a:r>
              <a:rPr lang="en-US" altLang="en-US" sz="1900" kern="1200" noProof="0" dirty="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Korea Advanced Institute of Science and Technology</a:t>
            </a:r>
            <a:endParaRPr lang="ko-KR" altLang="en-US" sz="1900" kern="1200" dirty="0">
              <a:solidFill>
                <a:schemeClr val="tx1"/>
              </a:solidFill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711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299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711200" y="12954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299200" y="12954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rgbClr val="FFFFFF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1200" y="15240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1">
              <a:spcAft>
                <a:spcPts val="1000"/>
              </a:spcAft>
              <a:buNone/>
              <a:defRPr lang="ko-KR" sz="1800"/>
            </a:lvl1pPr>
            <a:lvl2pPr>
              <a:buNone/>
              <a:defRPr lang="ko-KR" sz="1200"/>
            </a:lvl2pPr>
            <a:lvl3pPr>
              <a:buNone/>
              <a:defRPr lang="ko-KR" sz="1000"/>
            </a:lvl3pPr>
            <a:lvl4pPr>
              <a:buNone/>
              <a:defRPr lang="ko-KR" sz="900"/>
            </a:lvl4pPr>
            <a:lvl5pPr>
              <a:buNone/>
              <a:defRPr lang="ko-KR" sz="9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048000" y="1524000"/>
            <a:ext cx="8534400" cy="44196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Rectangle 2"/>
          <p:cNvSpPr>
            <a:spLocks noGrp="1"/>
          </p:cNvSpPr>
          <p:nvPr>
            <p:ph type="ftr" sz="quarter" idx="3"/>
          </p:nvPr>
        </p:nvSpPr>
        <p:spPr>
          <a:xfrm>
            <a:off x="1306290" y="6479803"/>
            <a:ext cx="8244111" cy="365125"/>
          </a:xfrm>
          <a:prstGeom prst="rect">
            <a:avLst/>
          </a:prstGeom>
        </p:spPr>
        <p:txBody>
          <a:bodyPr vert="horz" anchor="ctr"/>
          <a:lstStyle>
            <a:lvl1pPr algn="r" latinLnBrk="1">
              <a:defRPr lang="ko-KR" sz="1200" b="1">
                <a:solidFill>
                  <a:schemeClr val="tx2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96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2070496"/>
            <a:ext cx="112776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2900944"/>
            <a:ext cx="112776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375535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63516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7200" y="5514976"/>
            <a:ext cx="112776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2" y="6684964"/>
            <a:ext cx="92963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3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11055019" cy="541020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0688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0F90BFD-81E8-494C-9CA2-979747C59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94" y="6428613"/>
            <a:ext cx="1593088" cy="4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718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54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1" y="6424208"/>
            <a:ext cx="1690624" cy="45567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90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19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244" y="980728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28801"/>
            <a:ext cx="5386917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980728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28801"/>
            <a:ext cx="5389033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71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152400"/>
            <a:ext cx="2235200" cy="4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2106051"/>
            <a:ext cx="4030960" cy="3082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952606"/>
            <a:ext cx="4230943" cy="33893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5386" y="188640"/>
            <a:ext cx="11481229" cy="4599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solidFill>
                  <a:srgbClr val="004191"/>
                </a:solidFill>
              </a:rPr>
              <a:t>Formatting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0789" y="836713"/>
            <a:ext cx="11590425" cy="231601"/>
            <a:chOff x="209550" y="692696"/>
            <a:chExt cx="8692819" cy="288032"/>
          </a:xfrm>
          <a:noFill/>
        </p:grpSpPr>
        <p:sp>
          <p:nvSpPr>
            <p:cNvPr id="28" name="Rounded Rectangle 27"/>
            <p:cNvSpPr/>
            <p:nvPr userDrawn="1"/>
          </p:nvSpPr>
          <p:spPr>
            <a:xfrm>
              <a:off x="209550" y="692696"/>
              <a:ext cx="1562472" cy="288032"/>
            </a:xfrm>
            <a:prstGeom prst="roundRect">
              <a:avLst/>
            </a:prstGeom>
            <a:solidFill>
              <a:srgbClr val="5FBEE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Introduction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99213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3774724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5557311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733989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8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03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7382" y="116632"/>
            <a:ext cx="11137237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24744"/>
            <a:ext cx="11055019" cy="519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0401" y="6491080"/>
            <a:ext cx="1421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3659" y="6492876"/>
            <a:ext cx="6221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200" b="0" kern="1200" dirty="0">
                <a:solidFill>
                  <a:srgbClr val="0F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000" y="6492876"/>
            <a:ext cx="79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200" b="0" kern="1200" smtClean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2AC53DF-4216-466D-99A7-94400E6C2A25}" type="slidenum">
              <a:rPr lang="uk-UA" altLang="ko-KR" smtClean="0">
                <a:solidFill>
                  <a:schemeClr val="tx2"/>
                </a:solidFill>
              </a:rPr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0108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1" hangingPunct="1">
        <a:spcBef>
          <a:spcPct val="0"/>
        </a:spcBef>
        <a:buNone/>
        <a:defRPr kumimoji="1" sz="3200" b="1" kern="1200">
          <a:solidFill>
            <a:srgbClr val="0F419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ts val="1272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gilemodeling.com/essays/changeManagement.ht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_R9wQY4G5I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6C2F65-AFBE-A443-992B-545A1D1D9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71600"/>
            <a:ext cx="10591800" cy="1752600"/>
          </a:xfrm>
        </p:spPr>
        <p:txBody>
          <a:bodyPr/>
          <a:lstStyle/>
          <a:p>
            <a:pPr algn="l"/>
            <a:r>
              <a:rPr lang="en-US" altLang="ko-KR" sz="3200" dirty="0"/>
              <a:t>CS30500:</a:t>
            </a:r>
            <a:br>
              <a:rPr lang="en-US" altLang="ko-KR" sz="3200" dirty="0"/>
            </a:br>
            <a:r>
              <a:rPr lang="en-US" altLang="ko-KR" sz="4600" dirty="0">
                <a:effectLst>
                  <a:reflection blurRad="6350" stA="55000" endA="300" endPos="45500" dir="5400000" sy="-100000" algn="bl" rotWithShape="0"/>
                </a:effectLst>
              </a:rPr>
              <a:t>Introduction to Software Engineering</a:t>
            </a:r>
            <a:endParaRPr lang="ja-JP" altLang="en-US" sz="46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AC6335-4885-604B-B17F-FE1125CA4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4800600"/>
            <a:ext cx="7010400" cy="1295400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In-Young Ko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Computing</a:t>
            </a:r>
          </a:p>
        </p:txBody>
      </p:sp>
      <p:sp>
        <p:nvSpPr>
          <p:cNvPr id="12" name="날짜 개체 틀 6">
            <a:extLst>
              <a:ext uri="{FF2B5EF4-FFF2-40B4-BE49-F238E27FC236}">
                <a16:creationId xmlns:a16="http://schemas.microsoft.com/office/drawing/2014/main" id="{EA994E28-A9E8-A94E-B41D-7947F159D665}"/>
              </a:ext>
            </a:extLst>
          </p:cNvPr>
          <p:cNvSpPr txBox="1">
            <a:spLocks/>
          </p:cNvSpPr>
          <p:nvPr/>
        </p:nvSpPr>
        <p:spPr>
          <a:xfrm>
            <a:off x="9069936" y="268937"/>
            <a:ext cx="23622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latinLnBrk="0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/>
              <a:t>Spring 2025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4A8481-84D5-F745-8EBE-09F65B08EA67}"/>
              </a:ext>
            </a:extLst>
          </p:cNvPr>
          <p:cNvSpPr/>
          <p:nvPr/>
        </p:nvSpPr>
        <p:spPr>
          <a:xfrm>
            <a:off x="3220839" y="3541063"/>
            <a:ext cx="4822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Chapter 3. Agility </a:t>
            </a:r>
            <a:r>
              <a:rPr lang="en-US" altLang="ko-KR" sz="24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and Process 1/2</a:t>
            </a:r>
            <a:endParaRPr lang="en-US" altLang="ko-KR" sz="2400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1C5AA-3030-1A45-87FA-8267D228F8D9}"/>
              </a:ext>
            </a:extLst>
          </p:cNvPr>
          <p:cNvSpPr txBox="1"/>
          <p:nvPr/>
        </p:nvSpPr>
        <p:spPr>
          <a:xfrm>
            <a:off x="1341690" y="358923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ko-Kore-KR" altLang="en-US" sz="1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959D8-A3D1-39E0-F028-DFDBC26E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Self-organizing Team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0E4C6-E818-D131-6772-8A63115D2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Does not depend on or wait for a manager to assign work</a:t>
            </a:r>
          </a:p>
          <a:p>
            <a:pPr lvl="1"/>
            <a:r>
              <a:rPr kumimoji="1" lang="en-US" altLang="ko-KR" u="sng" dirty="0"/>
              <a:t>Finds their own work and manage</a:t>
            </a:r>
            <a:r>
              <a:rPr kumimoji="1" lang="en-US" altLang="ko-KR" dirty="0"/>
              <a:t> the associated responsibilities and timelines</a:t>
            </a:r>
          </a:p>
          <a:p>
            <a:r>
              <a:rPr kumimoji="1" lang="en-US" altLang="ko-KR" dirty="0"/>
              <a:t>Takes on the responsibility of </a:t>
            </a:r>
            <a:r>
              <a:rPr kumimoji="1" lang="en-US" altLang="ko-KR" u="sng" dirty="0"/>
              <a:t>choosing the most effective and efficient way</a:t>
            </a:r>
            <a:r>
              <a:rPr kumimoji="1" lang="en-US" altLang="ko-KR" dirty="0"/>
              <a:t> to complete their work</a:t>
            </a:r>
          </a:p>
          <a:p>
            <a:pPr lvl="1"/>
            <a:r>
              <a:rPr kumimoji="1" lang="en-US" altLang="ko-KR" dirty="0"/>
              <a:t>Regularly looks for ways to </a:t>
            </a:r>
            <a:r>
              <a:rPr kumimoji="1" lang="en-US" altLang="ko-KR" u="sng" dirty="0"/>
              <a:t>improve</a:t>
            </a:r>
            <a:r>
              <a:rPr kumimoji="1" lang="en-US" altLang="ko-KR" dirty="0"/>
              <a:t> through experimentation</a:t>
            </a:r>
          </a:p>
          <a:p>
            <a:r>
              <a:rPr kumimoji="1" lang="en-US" altLang="ko-KR" dirty="0"/>
              <a:t>Must have a high sense of </a:t>
            </a:r>
            <a:r>
              <a:rPr kumimoji="1" lang="en-US" altLang="ko-KR" u="sng" dirty="0">
                <a:solidFill>
                  <a:srgbClr val="0432FF"/>
                </a:solidFill>
              </a:rPr>
              <a:t>ownership</a:t>
            </a:r>
            <a:r>
              <a:rPr kumimoji="1" lang="en-US" altLang="ko-KR" dirty="0"/>
              <a:t> and </a:t>
            </a:r>
            <a:r>
              <a:rPr kumimoji="1" lang="en-US" altLang="ko-KR" u="sng" dirty="0">
                <a:solidFill>
                  <a:srgbClr val="0432FF"/>
                </a:solidFill>
              </a:rPr>
              <a:t>responsibility</a:t>
            </a:r>
          </a:p>
          <a:p>
            <a:r>
              <a:rPr lang="en-US" altLang="ko-KR" dirty="0"/>
              <a:t>Needs to </a:t>
            </a:r>
            <a:r>
              <a:rPr lang="en-US" altLang="ko-KR" u="sng" dirty="0">
                <a:solidFill>
                  <a:srgbClr val="0432FF"/>
                </a:solidFill>
              </a:rPr>
              <a:t>c</a:t>
            </a:r>
            <a:r>
              <a:rPr kumimoji="1" lang="en-US" altLang="ko-KR" u="sng" dirty="0">
                <a:solidFill>
                  <a:srgbClr val="0432FF"/>
                </a:solidFill>
              </a:rPr>
              <a:t>ommunicate</a:t>
            </a:r>
            <a:r>
              <a:rPr kumimoji="1" lang="en-US" altLang="ko-KR" dirty="0"/>
              <a:t> often and </a:t>
            </a:r>
            <a:r>
              <a:rPr kumimoji="1" lang="en-US" altLang="ko-KR" u="sng" dirty="0">
                <a:solidFill>
                  <a:srgbClr val="0432FF"/>
                </a:solidFill>
              </a:rPr>
              <a:t>trust</a:t>
            </a:r>
            <a:r>
              <a:rPr kumimoji="1" lang="en-US" altLang="ko-KR" dirty="0"/>
              <a:t> in the capabilities of everyone on the team </a:t>
            </a:r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FDFE0-C109-28C9-51F3-038C26E9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4169D-5814-58E2-284A-D878FC35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0BA01-5683-2F9D-4FEE-FB3F6CA4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305D0-B3C0-0C45-30DA-DBCDA3781FC4}"/>
              </a:ext>
            </a:extLst>
          </p:cNvPr>
          <p:cNvSpPr txBox="1"/>
          <p:nvPr/>
        </p:nvSpPr>
        <p:spPr>
          <a:xfrm>
            <a:off x="3962929" y="6161619"/>
            <a:ext cx="4343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ko-KR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www.planview.com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/resources/articles/what-is-self-organizing-team/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0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When is Agile Recommended?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11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678706"/>
            <a:ext cx="6781800" cy="53858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95700" y="6090969"/>
            <a:ext cx="480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rial" charset="0"/>
                <a:ea typeface="Arial" charset="0"/>
                <a:cs typeface="Arial" charset="0"/>
              </a:rPr>
              <a:t>Boehm and Richard Turner. 2003. Balancing Agility and Discipline: A Guide for the Perplexed. Addison-Wesley Longman Publishing Co., Inc., Boston, MA, USA.</a:t>
            </a:r>
            <a:endParaRPr lang="ko-KR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7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9B062-E0C1-4357-8BD6-06C8B357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Cases of Agile Processes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B36D9-F310-431A-887B-73575090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u="sng" dirty="0"/>
              <a:t>Startup initiatives</a:t>
            </a:r>
            <a:r>
              <a:rPr lang="en-US" altLang="ko-KR" sz="2400" dirty="0"/>
              <a:t>, when end users’ early feedback is required</a:t>
            </a:r>
          </a:p>
          <a:p>
            <a:r>
              <a:rPr lang="en-US" altLang="ko-KR" sz="2400" dirty="0"/>
              <a:t>Most of mid-sized projects where business requirements cannot be confidently translated to detailed software requirements</a:t>
            </a:r>
          </a:p>
          <a:p>
            <a:r>
              <a:rPr lang="en-US" altLang="ko-KR" sz="2400" dirty="0"/>
              <a:t>Large projects that are easy to </a:t>
            </a:r>
            <a:r>
              <a:rPr lang="en-US" altLang="ko-KR" sz="2400" u="sng" dirty="0"/>
              <a:t>divide into small functional parts</a:t>
            </a:r>
            <a:r>
              <a:rPr lang="en-US" altLang="ko-KR" sz="2400" dirty="0"/>
              <a:t> and can be developed incrementally over each iteration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4DB4BD-BE4A-4892-8BA7-E245769A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5ECFD-76AF-4A7A-8FAB-77F77B5EE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7BEB4-7A66-4762-9AB9-E8D390ED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F61052D-A979-F94C-8F23-6C3B14F04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0CFFB3-5BD8-47D2-BE35-7A858AFA0C37}"/>
              </a:ext>
            </a:extLst>
          </p:cNvPr>
          <p:cNvSpPr/>
          <p:nvPr/>
        </p:nvSpPr>
        <p:spPr>
          <a:xfrm>
            <a:off x="477780" y="5884195"/>
            <a:ext cx="76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[Shi19]</a:t>
            </a:r>
            <a:endParaRPr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0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D7CEE11-37C1-C44F-AC92-CE53785B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Popular Agile Methods</a:t>
            </a:r>
            <a:endParaRPr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79537DE-EF1D-E44B-9CB5-069A497E2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D4743-ED02-794D-AE99-C94CC489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853B9-6F81-F644-A59D-59F81444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CDB1D-CE44-1542-AB07-12922611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6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Popular Agile Methods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Scrum</a:t>
            </a:r>
          </a:p>
          <a:p>
            <a:r>
              <a:rPr lang="en-US" altLang="ko-KR" sz="2400" dirty="0"/>
              <a:t>Extreme Programming</a:t>
            </a:r>
            <a:r>
              <a:rPr lang="ko-KR" altLang="en-US" sz="2400" dirty="0"/>
              <a:t> </a:t>
            </a:r>
            <a:r>
              <a:rPr lang="en-US" altLang="ko-KR" sz="2400" dirty="0"/>
              <a:t>(XP)</a:t>
            </a:r>
          </a:p>
          <a:p>
            <a:r>
              <a:rPr lang="en-US" altLang="ko-KR" sz="2400" dirty="0"/>
              <a:t>Kanban</a:t>
            </a:r>
          </a:p>
          <a:p>
            <a:r>
              <a:rPr lang="en-US" altLang="ko-KR" sz="2400" dirty="0"/>
              <a:t>DevOps</a:t>
            </a:r>
          </a:p>
          <a:p>
            <a:r>
              <a:rPr lang="en-US" altLang="ko-KR" sz="2400" dirty="0"/>
              <a:t>….</a:t>
            </a:r>
            <a:endParaRPr lang="ko-KR" altLang="en-US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0D59C2-89F4-B24B-B0FF-194C5236D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5" t="18993" r="4325" b="5349"/>
          <a:stretch/>
        </p:blipFill>
        <p:spPr>
          <a:xfrm>
            <a:off x="5340150" y="1290997"/>
            <a:ext cx="3506198" cy="1951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902DE-0EBF-5547-8058-3514536AE870}"/>
              </a:ext>
            </a:extLst>
          </p:cNvPr>
          <p:cNvSpPr/>
          <p:nvPr/>
        </p:nvSpPr>
        <p:spPr>
          <a:xfrm>
            <a:off x="5202143" y="3300869"/>
            <a:ext cx="38787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www.c-sharpcorner.com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UploadFile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/d9c992/the-agile-scrum-framework/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Kanban board">
            <a:extLst>
              <a:ext uri="{FF2B5EF4-FFF2-40B4-BE49-F238E27FC236}">
                <a16:creationId xmlns:a16="http://schemas.microsoft.com/office/drawing/2014/main" id="{F0D1268C-DE5F-2743-AE0D-001B5EEF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150" y="3740510"/>
            <a:ext cx="2336923" cy="201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C59792-4016-9741-8B9A-197B0DCE501A}"/>
              </a:ext>
            </a:extLst>
          </p:cNvPr>
          <p:cNvSpPr/>
          <p:nvPr/>
        </p:nvSpPr>
        <p:spPr>
          <a:xfrm>
            <a:off x="5105400" y="5844024"/>
            <a:ext cx="289730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https://www.bocasay.com/kanban-method-it-development-projects/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A06CA1-7D44-304E-9E9B-FB632F445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729" y="3917669"/>
            <a:ext cx="2913861" cy="1654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23C01A-4A24-284A-8EA8-0AFBF6AD3D48}"/>
              </a:ext>
            </a:extLst>
          </p:cNvPr>
          <p:cNvSpPr/>
          <p:nvPr/>
        </p:nvSpPr>
        <p:spPr>
          <a:xfrm>
            <a:off x="8751033" y="5737740"/>
            <a:ext cx="22098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https://ko.m.wikipedia.org/wiki/%ED%8C%8C%EC%9D%BC:Devops-toolchain.svg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98A9C1-B717-2B4A-B9ED-1572311E10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667" t="8518" r="14105" b="5556"/>
          <a:stretch/>
        </p:blipFill>
        <p:spPr>
          <a:xfrm>
            <a:off x="9080903" y="1287638"/>
            <a:ext cx="2146306" cy="191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E15F2B-4851-BB47-B931-A39332CC4231}"/>
              </a:ext>
            </a:extLst>
          </p:cNvPr>
          <p:cNvSpPr/>
          <p:nvPr/>
        </p:nvSpPr>
        <p:spPr>
          <a:xfrm>
            <a:off x="9080902" y="3268870"/>
            <a:ext cx="21836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https://www.youtube.com/watch?v=FufRFdFFu4k</a:t>
            </a:r>
          </a:p>
        </p:txBody>
      </p:sp>
    </p:spTree>
    <p:extLst>
      <p:ext uri="{BB962C8B-B14F-4D97-AF65-F5344CB8AC3E}">
        <p14:creationId xmlns:p14="http://schemas.microsoft.com/office/powerpoint/2010/main" val="350605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AB86C-9A78-4ADD-99B1-BC50662C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Scrum?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A7DBC6C-6F24-C246-B7AA-267632F3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89895"/>
            <a:ext cx="11508367" cy="1038369"/>
          </a:xfrm>
        </p:spPr>
        <p:txBody>
          <a:bodyPr>
            <a:noAutofit/>
          </a:bodyPr>
          <a:lstStyle/>
          <a:p>
            <a:pPr>
              <a:spcBef>
                <a:spcPts val="672"/>
              </a:spcBef>
            </a:pPr>
            <a:r>
              <a:rPr lang="en-US" altLang="ko-Kore-KR" sz="2400" dirty="0"/>
              <a:t>The name is derived from a rugby activity (</a:t>
            </a:r>
            <a:r>
              <a:rPr lang="en-US" altLang="ko-Kore-KR" sz="2400" u="sng" dirty="0"/>
              <a:t>working together</a:t>
            </a:r>
            <a:r>
              <a:rPr lang="en-US" altLang="ko-Kore-KR" sz="2400" dirty="0"/>
              <a:t> with the teammates)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Developed by Jeff Sutherland and his team in the early 1990s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90BF3-5B47-4A2A-9CCC-26135F23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DB1FA-CA39-4C11-8202-2183B6FF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9FAF68-4F7B-4C76-BC78-B0C7DCD3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194" name="Picture 2" descr="Scrum">
            <a:extLst>
              <a:ext uri="{FF2B5EF4-FFF2-40B4-BE49-F238E27FC236}">
                <a16:creationId xmlns:a16="http://schemas.microsoft.com/office/drawing/2014/main" id="{05434F6D-56CF-4A08-B3C4-6AF0D68A4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22779" r="5085" b="12030"/>
          <a:stretch/>
        </p:blipFill>
        <p:spPr bwMode="auto">
          <a:xfrm>
            <a:off x="7161109" y="1905000"/>
            <a:ext cx="4956858" cy="210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428D0096-A790-AF47-B86C-6E7CCB8B1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4928" y="6210440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B023EB-5A5E-304B-9D51-01A4D10CB275}"/>
              </a:ext>
            </a:extLst>
          </p:cNvPr>
          <p:cNvSpPr/>
          <p:nvPr/>
        </p:nvSpPr>
        <p:spPr>
          <a:xfrm>
            <a:off x="609600" y="1704295"/>
            <a:ext cx="6477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rgbClr val="0432FF"/>
                </a:solidFill>
                <a:latin typeface="Arial" charset="0"/>
                <a:cs typeface="Arial" charset="0"/>
              </a:rPr>
              <a:t>Sprint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An iteration</a:t>
            </a: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 of a framework activity (requirements, analysis, design, …)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2-4 weeks</a:t>
            </a: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 long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Preceded with thorough </a:t>
            </a:r>
            <a:r>
              <a:rPr kumimoji="1" lang="en-US" altLang="ko-Kore-KR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planning</a:t>
            </a: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 and </a:t>
            </a:r>
            <a:r>
              <a:rPr kumimoji="1" lang="en-US" altLang="ko-Kore-KR" sz="2000" u="sng" dirty="0">
                <a:solidFill>
                  <a:srgbClr val="00B050"/>
                </a:solidFill>
                <a:latin typeface="Arial" charset="0"/>
                <a:cs typeface="Arial" charset="0"/>
              </a:rPr>
              <a:t>previous sprint assessment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No changes are allowed after the sprint activities have been defined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77D394-C5B2-E044-8D8C-53A0C5C82C0B}"/>
              </a:ext>
            </a:extLst>
          </p:cNvPr>
          <p:cNvSpPr/>
          <p:nvPr/>
        </p:nvSpPr>
        <p:spPr>
          <a:xfrm>
            <a:off x="609600" y="4588971"/>
            <a:ext cx="11137236" cy="165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The </a:t>
            </a:r>
            <a:r>
              <a:rPr kumimoji="1" lang="en-US" altLang="ko-Kore-KR" sz="2400" dirty="0">
                <a:solidFill>
                  <a:srgbClr val="0432FF"/>
                </a:solidFill>
                <a:latin typeface="Arial" charset="0"/>
                <a:cs typeface="Arial" charset="0"/>
              </a:rPr>
              <a:t>work tasks</a:t>
            </a:r>
            <a:r>
              <a:rPr kumimoji="1" lang="en-US" altLang="ko-Kore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 to be done within a sprint are defined by the Scrum team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Adapted to the </a:t>
            </a:r>
            <a:r>
              <a:rPr kumimoji="1" lang="en-US" altLang="ko-Kore-KR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problem</a:t>
            </a: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 to solve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Defined and modified in </a:t>
            </a:r>
            <a:r>
              <a:rPr kumimoji="1" lang="en-US" altLang="ko-Kore-KR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real time</a:t>
            </a:r>
          </a:p>
          <a:p>
            <a:pPr marL="342900" lvl="0" indent="-342900">
              <a:spcBef>
                <a:spcPts val="672"/>
              </a:spcBef>
              <a:buFont typeface="Arial" panose="020B0604020202020204" pitchFamily="34" charset="0"/>
              <a:buChar char="•"/>
            </a:pPr>
            <a:r>
              <a:rPr kumimoji="1" lang="en-US" altLang="ko-Kore-KR" sz="2400" u="sng" dirty="0">
                <a:solidFill>
                  <a:prstClr val="black"/>
                </a:solidFill>
                <a:latin typeface="Arial" charset="0"/>
                <a:cs typeface="Arial" charset="0"/>
              </a:rPr>
              <a:t>Number of sprints</a:t>
            </a:r>
            <a:r>
              <a:rPr kumimoji="1" lang="en-US" altLang="ko-Kore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 needs to be decided based on product complexity and size</a:t>
            </a:r>
            <a:endParaRPr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E87CD4-DCAA-452F-1733-E3B93329E8D4}"/>
              </a:ext>
            </a:extLst>
          </p:cNvPr>
          <p:cNvSpPr/>
          <p:nvPr/>
        </p:nvSpPr>
        <p:spPr>
          <a:xfrm>
            <a:off x="11283619" y="1909813"/>
            <a:ext cx="76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[Shi19]</a:t>
            </a:r>
            <a:endParaRPr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7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194C6-CBF8-664B-8132-F30EFDA0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Teams and Artifacts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83BA6-5FF1-D840-AA44-852D88D8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ore-KR" sz="2400" dirty="0">
                <a:solidFill>
                  <a:prstClr val="black"/>
                </a:solidFill>
              </a:rPr>
              <a:t>Scrum team: </a:t>
            </a:r>
            <a:r>
              <a:rPr lang="en-US" altLang="ko-Kore-KR" sz="2000" dirty="0">
                <a:solidFill>
                  <a:prstClr val="black"/>
                </a:solidFill>
              </a:rPr>
              <a:t>A </a:t>
            </a:r>
            <a:r>
              <a:rPr lang="en-US" altLang="ko-Kore-KR" sz="2000" u="sng" dirty="0">
                <a:solidFill>
                  <a:prstClr val="black"/>
                </a:solidFill>
              </a:rPr>
              <a:t>self-organizing</a:t>
            </a:r>
            <a:r>
              <a:rPr lang="en-US" altLang="ko-Kore-KR" sz="2000" dirty="0">
                <a:solidFill>
                  <a:prstClr val="black"/>
                </a:solidFill>
              </a:rPr>
              <a:t> </a:t>
            </a:r>
            <a:r>
              <a:rPr lang="en-US" altLang="ko-Kore-KR" sz="2000" u="sng" dirty="0">
                <a:solidFill>
                  <a:prstClr val="black"/>
                </a:solidFill>
              </a:rPr>
              <a:t>interdisciplinary</a:t>
            </a:r>
            <a:r>
              <a:rPr lang="en-US" altLang="ko-Kore-KR" sz="2000" dirty="0">
                <a:solidFill>
                  <a:prstClr val="black"/>
                </a:solidFill>
              </a:rPr>
              <a:t> team consisting of a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Product owner</a:t>
            </a:r>
            <a:r>
              <a:rPr lang="en-US" altLang="ko-Kore-KR" sz="2000" dirty="0">
                <a:solidFill>
                  <a:prstClr val="black"/>
                </a:solidFill>
              </a:rPr>
              <a:t>: the person who orders the product features and decides whether to end a sprint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Scrum master</a:t>
            </a:r>
            <a:r>
              <a:rPr lang="en-US" altLang="ko-Kore-KR" sz="2000" dirty="0">
                <a:solidFill>
                  <a:prstClr val="black"/>
                </a:solidFill>
              </a:rPr>
              <a:t>: a </a:t>
            </a:r>
            <a:r>
              <a:rPr lang="en-US" altLang="ko-Kore-KR" sz="2000" u="sng" dirty="0">
                <a:solidFill>
                  <a:prstClr val="black"/>
                </a:solidFill>
              </a:rPr>
              <a:t>facilitator</a:t>
            </a:r>
            <a:r>
              <a:rPr lang="en-US" altLang="ko-Kore-KR" sz="2000" dirty="0">
                <a:solidFill>
                  <a:prstClr val="black"/>
                </a:solidFill>
              </a:rPr>
              <a:t> who runs the daily Scrum meeting, </a:t>
            </a:r>
            <a:r>
              <a:rPr lang="en-US" altLang="ko-Kore-KR" sz="2000" u="sng" dirty="0">
                <a:solidFill>
                  <a:prstClr val="black"/>
                </a:solidFill>
              </a:rPr>
              <a:t>coaches</a:t>
            </a:r>
            <a:r>
              <a:rPr lang="en-US" altLang="ko-Kore-KR" sz="2000" dirty="0">
                <a:solidFill>
                  <a:prstClr val="black"/>
                </a:solidFill>
              </a:rPr>
              <a:t> the team members, and helps the product owner to </a:t>
            </a:r>
            <a:r>
              <a:rPr lang="en-US" altLang="ko-Kore-KR" sz="2000" u="sng" dirty="0">
                <a:solidFill>
                  <a:prstClr val="black"/>
                </a:solidFill>
              </a:rPr>
              <a:t>manage</a:t>
            </a:r>
            <a:r>
              <a:rPr lang="en-US" altLang="ko-Kore-KR" sz="2000" dirty="0">
                <a:solidFill>
                  <a:prstClr val="black"/>
                </a:solidFill>
              </a:rPr>
              <a:t> the product backlog</a:t>
            </a:r>
            <a:endParaRPr lang="en-US" altLang="ko-Kore-KR" sz="2000" u="sng" dirty="0">
              <a:solidFill>
                <a:prstClr val="black"/>
              </a:solidFill>
            </a:endParaRP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Development team</a:t>
            </a:r>
            <a:r>
              <a:rPr lang="en-US" altLang="ko-Kore-KR" sz="2000" dirty="0">
                <a:solidFill>
                  <a:prstClr val="black"/>
                </a:solidFill>
              </a:rPr>
              <a:t>: a </a:t>
            </a:r>
            <a:r>
              <a:rPr lang="en-US" altLang="ko-Kore-KR" sz="2000" u="sng" dirty="0">
                <a:solidFill>
                  <a:prstClr val="black"/>
                </a:solidFill>
              </a:rPr>
              <a:t>small (3-6 people)</a:t>
            </a:r>
            <a:endParaRPr lang="en-US" altLang="ko-Kore-KR" sz="2000" i="1" dirty="0">
              <a:solidFill>
                <a:srgbClr val="0432FF"/>
              </a:solidFill>
            </a:endParaRPr>
          </a:p>
          <a:p>
            <a:r>
              <a:rPr lang="en-US" altLang="ko-Kore-KR" sz="2400" dirty="0">
                <a:solidFill>
                  <a:prstClr val="black"/>
                </a:solidFill>
              </a:rPr>
              <a:t>Scrum artifacts: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Product backlog</a:t>
            </a:r>
            <a:r>
              <a:rPr lang="en-US" altLang="ko-Kore-KR" sz="2000" dirty="0">
                <a:solidFill>
                  <a:prstClr val="black"/>
                </a:solidFill>
              </a:rPr>
              <a:t>: a prioritized list of </a:t>
            </a:r>
            <a:r>
              <a:rPr lang="en-US" altLang="ko-Kore-KR" sz="2000" u="sng" dirty="0">
                <a:solidFill>
                  <a:prstClr val="black"/>
                </a:solidFill>
              </a:rPr>
              <a:t>product requirements</a:t>
            </a:r>
            <a:r>
              <a:rPr lang="en-US" altLang="ko-Kore-KR" sz="2000" dirty="0">
                <a:solidFill>
                  <a:prstClr val="black"/>
                </a:solidFill>
              </a:rPr>
              <a:t> (a requirement </a:t>
            </a:r>
            <a:r>
              <a:rPr lang="en-US" altLang="ko-Kore-KR" sz="2000" dirty="0">
                <a:solidFill>
                  <a:schemeClr val="accent6">
                    <a:lumMod val="75000"/>
                  </a:schemeClr>
                </a:solidFill>
              </a:rPr>
              <a:t>can be added at any time</a:t>
            </a:r>
            <a:r>
              <a:rPr lang="en-US" altLang="ko-Kore-KR" sz="2000" dirty="0">
                <a:solidFill>
                  <a:prstClr val="black"/>
                </a:solidFill>
              </a:rPr>
              <a:t>)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Sprint backlog</a:t>
            </a:r>
            <a:r>
              <a:rPr lang="en-US" altLang="ko-Kore-KR" sz="2000" dirty="0">
                <a:solidFill>
                  <a:prstClr val="black"/>
                </a:solidFill>
              </a:rPr>
              <a:t>: the subset of product backlog items selected by the team </a:t>
            </a:r>
            <a:r>
              <a:rPr lang="en-US" altLang="ko-Kore-KR" sz="2000" u="sng" dirty="0">
                <a:solidFill>
                  <a:prstClr val="black"/>
                </a:solidFill>
              </a:rPr>
              <a:t>to be completed during the current active sprint</a:t>
            </a:r>
            <a:r>
              <a:rPr lang="en-US" altLang="ko-Kore-KR" sz="2000" dirty="0">
                <a:solidFill>
                  <a:prstClr val="black"/>
                </a:solidFill>
              </a:rPr>
              <a:t> (</a:t>
            </a:r>
            <a:r>
              <a:rPr lang="en-US" altLang="ko-Kore-KR" sz="2000" dirty="0">
                <a:solidFill>
                  <a:schemeClr val="accent6">
                    <a:lumMod val="75000"/>
                  </a:schemeClr>
                </a:solidFill>
              </a:rPr>
              <a:t>cannot be changed</a:t>
            </a:r>
            <a:r>
              <a:rPr lang="en-US" altLang="ko-Kore-KR" sz="2000" dirty="0">
                <a:solidFill>
                  <a:prstClr val="black"/>
                </a:solidFill>
              </a:rPr>
              <a:t> during a sprint)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Code increment</a:t>
            </a:r>
            <a:r>
              <a:rPr lang="en-US" altLang="ko-Kore-KR" sz="2000" dirty="0">
                <a:solidFill>
                  <a:prstClr val="black"/>
                </a:solidFill>
              </a:rPr>
              <a:t>: all backlog items completed in previous sprints + sprint backlog items</a:t>
            </a:r>
          </a:p>
          <a:p>
            <a:r>
              <a:rPr lang="en-US" altLang="ko-Kore-KR" sz="2400" dirty="0">
                <a:solidFill>
                  <a:prstClr val="black"/>
                </a:solidFill>
              </a:rPr>
              <a:t>Development proceeds by breaking the project into a series of </a:t>
            </a:r>
            <a:r>
              <a:rPr lang="en-US" altLang="ko-Kore-KR" sz="2400" u="sng" dirty="0">
                <a:solidFill>
                  <a:prstClr val="black"/>
                </a:solidFill>
              </a:rPr>
              <a:t>incremental prototype development</a:t>
            </a:r>
            <a:r>
              <a:rPr lang="en-US" altLang="ko-Kore-KR" sz="2400" dirty="0">
                <a:solidFill>
                  <a:prstClr val="black"/>
                </a:solidFill>
              </a:rPr>
              <a:t> (</a:t>
            </a:r>
            <a:r>
              <a:rPr lang="en-US" altLang="ko-Kore-KR" sz="2400" i="1" dirty="0">
                <a:solidFill>
                  <a:srgbClr val="0432FF"/>
                </a:solidFill>
              </a:rPr>
              <a:t>sprints</a:t>
            </a:r>
            <a:r>
              <a:rPr lang="en-US" altLang="ko-Kore-KR" sz="2400" dirty="0">
                <a:solidFill>
                  <a:prstClr val="black"/>
                </a:solidFill>
              </a:rPr>
              <a:t>, 2-4 weeks each)</a:t>
            </a:r>
          </a:p>
          <a:p>
            <a:pPr lvl="0"/>
            <a:endParaRPr kumimoji="1" lang="en-US" altLang="ko-Kore-KR" sz="2400" dirty="0">
              <a:solidFill>
                <a:prstClr val="black"/>
              </a:solidFill>
            </a:endParaRPr>
          </a:p>
          <a:p>
            <a:pPr lvl="0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F51C62-5E63-6A47-AF2D-81F03315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98E6F-9100-C744-8EFB-82313789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C7EEC-46B4-0F41-83AE-020A685B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16</a:t>
            </a:fld>
            <a:endParaRPr lang="ko-KR" alt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B70C865-4D62-734C-99CC-151FCDBEF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4845" y="775900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Agile Requirements Change Management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17</a:t>
            </a:fld>
            <a:endParaRPr lang="ko-KR" altLang="en-US" dirty="0"/>
          </a:p>
        </p:txBody>
      </p:sp>
      <p:pic>
        <p:nvPicPr>
          <p:cNvPr id="1028" name="Picture 4" descr="http://agilemodeling.com/images/requirementsManageme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47800"/>
            <a:ext cx="6858000" cy="470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096000" y="70722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Arial" charset="0"/>
                <a:ea typeface="Arial" charset="0"/>
                <a:cs typeface="Arial" charset="0"/>
                <a:hlinkClick r:id="rId4"/>
              </a:rPr>
              <a:t>http://www.agilemodeling.com/essays/changeManagement.htm</a:t>
            </a:r>
            <a:r>
              <a:rPr lang="en-US" altLang="ko-KR" sz="1200" dirty="0">
                <a:latin typeface="Arial" charset="0"/>
                <a:ea typeface="Arial" charset="0"/>
                <a:cs typeface="Arial" charset="0"/>
              </a:rPr>
              <a:t> </a:t>
            </a:r>
            <a:endParaRPr lang="ko-KR" altLang="en-US" sz="1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88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DAE748-4078-144E-B9A7-6C343262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928" y="1008297"/>
            <a:ext cx="6547891" cy="41733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4194C6-CBF8-664B-8132-F30EFDA0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Meetings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83BA6-5FF1-D840-AA44-852D88D8A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762000"/>
            <a:ext cx="5181598" cy="5715000"/>
          </a:xfrm>
        </p:spPr>
        <p:txBody>
          <a:bodyPr>
            <a:normAutofit/>
          </a:bodyPr>
          <a:lstStyle/>
          <a:p>
            <a:r>
              <a:rPr lang="en-US" altLang="ko-Kore-KR" sz="2000" b="1" dirty="0">
                <a:solidFill>
                  <a:srgbClr val="0432FF"/>
                </a:solidFill>
              </a:rPr>
              <a:t>Backlog Refinement Meeting</a:t>
            </a:r>
            <a:r>
              <a:rPr lang="en-US" altLang="ko-Kore-KR" sz="2000" dirty="0"/>
              <a:t>: developers work with stakeholders to </a:t>
            </a:r>
            <a:r>
              <a:rPr lang="en-US" altLang="ko-Kore-KR" sz="2000" u="sng" dirty="0"/>
              <a:t>create the product backlog</a:t>
            </a: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Sprint Planning Meeting</a:t>
            </a:r>
            <a:r>
              <a:rPr lang="en-US" altLang="ko-Kore-KR" sz="2000" dirty="0"/>
              <a:t>: backlog partitioned into “sprints” derived from the backlog and </a:t>
            </a:r>
            <a:r>
              <a:rPr lang="en-US" altLang="ko-Kore-KR" sz="2000" u="sng" dirty="0"/>
              <a:t>next sprint defined</a:t>
            </a:r>
            <a:r>
              <a:rPr lang="en-US" altLang="ko-Kore-KR" sz="2000" dirty="0"/>
              <a:t> (sprint backlog items are prioritized)</a:t>
            </a: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Daily Scrum Meeting</a:t>
            </a:r>
            <a:r>
              <a:rPr lang="en-US" altLang="ko-Kore-KR" sz="2000" dirty="0"/>
              <a:t>: team members </a:t>
            </a:r>
            <a:r>
              <a:rPr lang="en-US" altLang="ko-Kore-KR" sz="2000" u="sng" dirty="0"/>
              <a:t>synchronize their activities</a:t>
            </a:r>
            <a:r>
              <a:rPr lang="en-US" altLang="ko-Kore-KR" sz="2000" dirty="0"/>
              <a:t> and </a:t>
            </a:r>
            <a:r>
              <a:rPr lang="en-US" altLang="ko-Kore-KR" sz="2000" u="sng" dirty="0"/>
              <a:t>plan a work day</a:t>
            </a:r>
            <a:r>
              <a:rPr lang="en-US" altLang="ko-Kore-KR" sz="2000" dirty="0"/>
              <a:t> (</a:t>
            </a:r>
            <a:r>
              <a:rPr lang="en-US" altLang="ko-Kore-KR" sz="2000" dirty="0">
                <a:solidFill>
                  <a:schemeClr val="accent6">
                    <a:lumMod val="75000"/>
                  </a:schemeClr>
                </a:solidFill>
              </a:rPr>
              <a:t>15 minutes max.</a:t>
            </a:r>
            <a:r>
              <a:rPr lang="en-US" altLang="ko-Kore-KR" sz="2000" dirty="0"/>
              <a:t>)</a:t>
            </a: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Sprint Review</a:t>
            </a:r>
            <a:r>
              <a:rPr lang="en-US" altLang="ko-Kore-KR" sz="2000" dirty="0"/>
              <a:t>: </a:t>
            </a:r>
            <a:r>
              <a:rPr lang="en-US" altLang="ko-Kore-KR" sz="2000" u="sng" dirty="0"/>
              <a:t>prototype “demos”</a:t>
            </a:r>
            <a:r>
              <a:rPr lang="en-US" altLang="ko-Kore-KR" sz="2000" dirty="0"/>
              <a:t> are delivered to the stakeholders at the end of a sprint</a:t>
            </a: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Sprint Retrospective</a:t>
            </a:r>
            <a:r>
              <a:rPr lang="en-US" altLang="ko-Kore-KR" sz="2000" dirty="0"/>
              <a:t>: after sprint is complete, team considers </a:t>
            </a:r>
            <a:r>
              <a:rPr lang="en-US" altLang="ko-Kore-KR" sz="2000" u="sng" dirty="0"/>
              <a:t>what went well</a:t>
            </a:r>
            <a:r>
              <a:rPr lang="en-US" altLang="ko-Kore-KR" sz="2000" dirty="0"/>
              <a:t> and </a:t>
            </a:r>
            <a:r>
              <a:rPr lang="en-US" altLang="ko-Kore-KR" sz="2000" u="sng" dirty="0"/>
              <a:t>what needs improvement</a:t>
            </a:r>
            <a:r>
              <a:rPr lang="en-US" altLang="ko-Kore-KR" sz="2000" dirty="0"/>
              <a:t> (</a:t>
            </a:r>
            <a:r>
              <a:rPr lang="en-US" altLang="ko-Kore-KR" sz="2000" dirty="0">
                <a:solidFill>
                  <a:schemeClr val="accent6">
                    <a:lumMod val="75000"/>
                  </a:schemeClr>
                </a:solidFill>
              </a:rPr>
              <a:t>3 hours</a:t>
            </a:r>
            <a:r>
              <a:rPr lang="en-US" altLang="ko-Kore-KR" sz="2000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F51C62-5E63-6A47-AF2D-81F03315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98E6F-9100-C744-8EFB-82313789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C7EEC-46B4-0F41-83AE-020A685B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18</a:t>
            </a:fld>
            <a:endParaRPr lang="ko-KR" alt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B70C865-4D62-734C-99CC-151FCDBEF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8861" y="822849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CF0ED6-1CCB-904B-83FF-90FFFB94097E}"/>
              </a:ext>
            </a:extLst>
          </p:cNvPr>
          <p:cNvSpPr/>
          <p:nvPr/>
        </p:nvSpPr>
        <p:spPr>
          <a:xfrm>
            <a:off x="6660550" y="5538571"/>
            <a:ext cx="4952999" cy="87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Example of a daily scrum meeting: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1400" dirty="0">
                <a:solidFill>
                  <a:prstClr val="black"/>
                </a:solidFill>
                <a:latin typeface="Arial" charset="0"/>
                <a:cs typeface="Arial" charset="0"/>
                <a:hlinkClick r:id="rId4"/>
              </a:rPr>
              <a:t>https://www.youtube.com/watch?v=q_R9wQY4G5I</a:t>
            </a:r>
            <a:r>
              <a:rPr kumimoji="1" lang="en-US" altLang="ko-Kore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 (3:40</a:t>
            </a:r>
            <a:r>
              <a:rPr kumimoji="1"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-</a:t>
            </a:r>
            <a:r>
              <a:rPr kumimoji="1" lang="en-US" altLang="ko-Kore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5:40</a:t>
            </a:r>
            <a:r>
              <a:rPr kumimoji="1"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-8:30</a:t>
            </a:r>
            <a:r>
              <a:rPr kumimoji="1" lang="en-US" altLang="ko-Kore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)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C6F960-CD02-674A-A67C-0CFAB4EE7F1D}"/>
              </a:ext>
            </a:extLst>
          </p:cNvPr>
          <p:cNvSpPr/>
          <p:nvPr/>
        </p:nvSpPr>
        <p:spPr>
          <a:xfrm>
            <a:off x="10057513" y="2510118"/>
            <a:ext cx="2075305" cy="766482"/>
          </a:xfrm>
          <a:prstGeom prst="rect">
            <a:avLst/>
          </a:prstGeom>
          <a:grpFill/>
          <a:ln w="38100">
            <a:solidFill>
              <a:srgbClr val="FF0000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1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76F48-7160-414E-9122-D8FEC33D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Pros and Cons of Scrum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F7CA5-68CF-2C44-A61F-5FF4C732C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Pros </a:t>
            </a:r>
          </a:p>
          <a:p>
            <a:pPr lvl="1"/>
            <a:r>
              <a:rPr lang="en-US" altLang="ko-Kore-KR" dirty="0">
                <a:solidFill>
                  <a:srgbClr val="0432FF"/>
                </a:solidFill>
              </a:rPr>
              <a:t>Product owner</a:t>
            </a:r>
            <a:r>
              <a:rPr lang="en-US" altLang="ko-Kore-KR" dirty="0"/>
              <a:t> sets priorities</a:t>
            </a:r>
          </a:p>
          <a:p>
            <a:pPr lvl="1"/>
            <a:r>
              <a:rPr lang="en-US" altLang="ko-Kore-KR" dirty="0">
                <a:solidFill>
                  <a:srgbClr val="0432FF"/>
                </a:solidFill>
              </a:rPr>
              <a:t>Team</a:t>
            </a:r>
            <a:r>
              <a:rPr lang="en-US" altLang="ko-Kore-KR" dirty="0"/>
              <a:t> owns decision making</a:t>
            </a:r>
          </a:p>
          <a:p>
            <a:pPr lvl="1"/>
            <a:r>
              <a:rPr lang="en-US" altLang="ko-Kore-KR" dirty="0">
                <a:solidFill>
                  <a:srgbClr val="0432FF"/>
                </a:solidFill>
              </a:rPr>
              <a:t>Documentation</a:t>
            </a:r>
            <a:r>
              <a:rPr lang="en-US" altLang="ko-Kore-KR" dirty="0"/>
              <a:t> is lightweight</a:t>
            </a:r>
          </a:p>
          <a:p>
            <a:pPr lvl="1"/>
            <a:r>
              <a:rPr lang="en-US" altLang="ko-Kore-KR" dirty="0"/>
              <a:t>Supports </a:t>
            </a:r>
            <a:r>
              <a:rPr lang="en-US" altLang="ko-Kore-KR" u="sng" dirty="0"/>
              <a:t>frequent updating</a:t>
            </a:r>
          </a:p>
          <a:p>
            <a:r>
              <a:rPr lang="en-US" altLang="ko-Kore-KR" dirty="0"/>
              <a:t>Cons</a:t>
            </a:r>
          </a:p>
          <a:p>
            <a:pPr lvl="1"/>
            <a:r>
              <a:rPr lang="en-US" altLang="ko-Kore-KR" dirty="0"/>
              <a:t>Difficult to control the </a:t>
            </a:r>
            <a:r>
              <a:rPr lang="en-US" altLang="ko-Kore-KR" u="sng" dirty="0"/>
              <a:t>cost of changes</a:t>
            </a:r>
          </a:p>
          <a:p>
            <a:pPr lvl="1"/>
            <a:r>
              <a:rPr lang="en-US" altLang="ko-Kore-KR" dirty="0"/>
              <a:t>May not be suitable for </a:t>
            </a:r>
            <a:r>
              <a:rPr lang="en-US" altLang="ko-Kore-KR" dirty="0">
                <a:solidFill>
                  <a:srgbClr val="0432FF"/>
                </a:solidFill>
              </a:rPr>
              <a:t>large teams</a:t>
            </a:r>
          </a:p>
          <a:p>
            <a:pPr lvl="1"/>
            <a:r>
              <a:rPr lang="en-US" altLang="ko-Kore-KR" dirty="0"/>
              <a:t>Requires </a:t>
            </a:r>
            <a:r>
              <a:rPr lang="en-US" altLang="ko-Kore-KR" u="sng" dirty="0"/>
              <a:t>expert team members</a:t>
            </a:r>
            <a:endParaRPr kumimoji="1" lang="ko-Kore-KR" altLang="en-US" u="sng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07A77-FCB7-CF4C-8730-99702186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19DCA4-1B5B-6449-B6DF-70F18FCB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FADAA-F2F4-D743-BBF8-F0FF93E9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19</a:t>
            </a:fld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C19384C-02A1-0F47-8C6A-D1669038E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7083" y="6130841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DB6A81D-E36A-D846-AA55-A1148CE4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6845" y="70508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Today’s Plan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ko-KR" dirty="0"/>
              <a:t>Agility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Popular agile methods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Scrum</a:t>
            </a:r>
          </a:p>
          <a:p>
            <a:pPr lvl="1">
              <a:spcBef>
                <a:spcPts val="18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Extreme Programming (XP)</a:t>
            </a:r>
          </a:p>
          <a:p>
            <a:pPr lvl="1">
              <a:spcBef>
                <a:spcPts val="18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Kanban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/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 algn="ctr"/>
              <a:t>2</a:t>
            </a:fld>
            <a:endParaRPr lang="ko-KR" alt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1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5682-3AA7-736C-C1AD-3EC742CED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58BE7-1AF6-12F9-006D-56D7E9EC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As a Software Engineer…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3CF45-AD3C-FB98-BABF-0092521B8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845186"/>
            <a:ext cx="6980226" cy="5645894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432FF"/>
                </a:solidFill>
              </a:rPr>
              <a:t>Your task</a:t>
            </a:r>
            <a:r>
              <a:rPr lang="en-US" altLang="ko-KR" sz="2400" dirty="0"/>
              <a:t> is to design and develop </a:t>
            </a:r>
            <a:r>
              <a:rPr kumimoji="1" lang="en-US" altLang="ko-KR" sz="2400" dirty="0"/>
              <a:t>a smart home system where a butler robot understands the user's needs and seamlessly controls and coordinates home appliances.</a:t>
            </a:r>
            <a:endParaRPr lang="en-US" altLang="ko-KR" sz="2400" dirty="0"/>
          </a:p>
          <a:p>
            <a:r>
              <a:rPr lang="en-US" altLang="ko-KR" sz="2400" dirty="0"/>
              <a:t>What </a:t>
            </a:r>
            <a:r>
              <a:rPr lang="en-US" altLang="ko-KR" sz="2400" u="sng" dirty="0"/>
              <a:t>development activities</a:t>
            </a:r>
            <a:r>
              <a:rPr lang="en-US" altLang="ko-KR" sz="2400" dirty="0"/>
              <a:t> do you plan to carry out?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2BFC3B-2E37-B57D-8185-05421D7B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FCAC6-E44C-43EE-AE7B-DB7EF889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4C993-5BCE-2669-9837-35DE82F7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9EEA8D-732C-DDA6-249E-C5502280E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3" t="8696" r="26763" b="8597"/>
          <a:stretch/>
        </p:blipFill>
        <p:spPr>
          <a:xfrm>
            <a:off x="7785286" y="814706"/>
            <a:ext cx="3879333" cy="240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LG shows off AI-powered robot butler that greets you at your door when you get home">
            <a:extLst>
              <a:ext uri="{FF2B5EF4-FFF2-40B4-BE49-F238E27FC236}">
                <a16:creationId xmlns:a16="http://schemas.microsoft.com/office/drawing/2014/main" id="{B4740E13-CB6F-87D7-E975-7A366226A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r="24587"/>
          <a:stretch/>
        </p:blipFill>
        <p:spPr bwMode="auto">
          <a:xfrm flipH="1">
            <a:off x="9411727" y="2590799"/>
            <a:ext cx="521231" cy="6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87648-7CFD-286B-289C-87E95321763E}"/>
              </a:ext>
            </a:extLst>
          </p:cNvPr>
          <p:cNvSpPr txBox="1"/>
          <p:nvPr/>
        </p:nvSpPr>
        <p:spPr>
          <a:xfrm>
            <a:off x="5881643" y="4578020"/>
            <a:ext cx="5381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272"/>
              </a:spcBef>
              <a:defRPr/>
            </a:pPr>
            <a:r>
              <a:rPr kumimoji="1" lang="en-US" altLang="ko-KR" sz="2400" i="1" dirty="0">
                <a:solidFill>
                  <a:srgbClr val="0432FF"/>
                </a:solidFill>
                <a:latin typeface="Arial" charset="0"/>
                <a:cs typeface="Arial" charset="0"/>
              </a:rPr>
              <a:t>What would be the most effective development process for this project?</a:t>
            </a:r>
            <a:endParaRPr kumimoji="1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B80773-75A1-D81B-D325-1A62A6A1B02F}"/>
              </a:ext>
            </a:extLst>
          </p:cNvPr>
          <p:cNvGrpSpPr/>
          <p:nvPr/>
        </p:nvGrpSpPr>
        <p:grpSpPr>
          <a:xfrm>
            <a:off x="2234656" y="3377656"/>
            <a:ext cx="4547144" cy="3099344"/>
            <a:chOff x="2234656" y="3290312"/>
            <a:chExt cx="4547144" cy="309934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B7FCEDB-F58D-4507-D5F7-7CBB1FA0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4656" y="3290312"/>
              <a:ext cx="3099344" cy="30993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1D32CC-76A1-57E2-E83A-98F49EFFB173}"/>
                </a:ext>
              </a:extLst>
            </p:cNvPr>
            <p:cNvSpPr txBox="1"/>
            <p:nvPr/>
          </p:nvSpPr>
          <p:spPr>
            <a:xfrm>
              <a:off x="5334000" y="6151566"/>
              <a:ext cx="144780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[Generated by ChatGPT 4o]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3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E06DC-68A4-8E95-76A6-69E4F1F4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What would be the most effective development process?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E85C6-5200-8054-ABF5-765F17A47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ChatGPT’s Answer:</a:t>
            </a:r>
          </a:p>
          <a:p>
            <a:pPr marL="0" indent="0">
              <a:lnSpc>
                <a:spcPct val="150000"/>
              </a:lnSpc>
              <a:spcBef>
                <a:spcPts val="2472"/>
              </a:spcBef>
              <a:buNone/>
            </a:pP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a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normal development situation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(not a fast-track approach), an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Agile methodology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—specifically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Scrum or Kanban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—would be the best software process. This ensures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continuous iteration, flexibility, and adaptability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while developing a complex smart home system like the LG butler robot.</a:t>
            </a:r>
            <a:endParaRPr kumimoji="1" lang="ko-KR" altLang="en-US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2FE87-3052-9117-F19A-F404CF21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84367-B38A-AE82-1AEA-6D81CC8C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37E70B-FCE1-D7DA-1056-163E3CA4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4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76D640-81FD-235A-2053-21B42391866D}"/>
              </a:ext>
            </a:extLst>
          </p:cNvPr>
          <p:cNvSpPr/>
          <p:nvPr/>
        </p:nvSpPr>
        <p:spPr>
          <a:xfrm>
            <a:off x="1194858" y="2514600"/>
            <a:ext cx="3224741" cy="381000"/>
          </a:xfrm>
          <a:prstGeom prst="rect">
            <a:avLst/>
          </a:prstGeom>
          <a:grp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Picture 2" descr="LG shows off AI-powered robot butler that greets you at your door when you get home">
            <a:extLst>
              <a:ext uri="{FF2B5EF4-FFF2-40B4-BE49-F238E27FC236}">
                <a16:creationId xmlns:a16="http://schemas.microsoft.com/office/drawing/2014/main" id="{D05F52BC-03E7-892C-9629-86722E8D6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r="24587"/>
          <a:stretch/>
        </p:blipFill>
        <p:spPr bwMode="auto">
          <a:xfrm flipH="1">
            <a:off x="11383995" y="828156"/>
            <a:ext cx="521231" cy="6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16810-FE09-D041-A839-133E4F7D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Agility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3F1DAB-95EF-6C4E-AC99-62ECEF3F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473684-64F1-B343-856A-3B618C93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B8CE1-BB5B-3B4F-8CF6-89FA5E45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B231A-6EE2-EA42-B1C0-E50C5D17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35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6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35" y="14377"/>
            <a:ext cx="9950287" cy="685620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rot="5400000">
            <a:off x="10661543" y="5265424"/>
            <a:ext cx="2143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http://agilemanifesto.org/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CEB438-00EC-B249-AC1F-160B2ABFCA36}"/>
              </a:ext>
            </a:extLst>
          </p:cNvPr>
          <p:cNvSpPr/>
          <p:nvPr/>
        </p:nvSpPr>
        <p:spPr>
          <a:xfrm>
            <a:off x="228600" y="4769584"/>
            <a:ext cx="3581400" cy="1631216"/>
          </a:xfrm>
          <a:prstGeom prst="rect">
            <a:avLst/>
          </a:prstGeom>
          <a:solidFill>
            <a:srgbClr val="F4FAAB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ore-KR" sz="2000" dirty="0">
                <a:latin typeface="Arial" panose="020B0604020202020204" pitchFamily="34" charset="0"/>
                <a:cs typeface="Arial" panose="020B0604020202020204" pitchFamily="34" charset="0"/>
              </a:rPr>
              <a:t>“In February 2001, seventeen software developers met at the Snowbird resort in Utah to discuss </a:t>
            </a:r>
            <a:r>
              <a:rPr lang="en-US" altLang="ko-Kore-KR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lightweight development methods</a:t>
            </a:r>
            <a:r>
              <a:rPr lang="en-US" altLang="ko-Kore-KR" sz="2000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ko-Kore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대각선 방향의 모서리가 둥근 사각형 2">
            <a:extLst>
              <a:ext uri="{FF2B5EF4-FFF2-40B4-BE49-F238E27FC236}">
                <a16:creationId xmlns:a16="http://schemas.microsoft.com/office/drawing/2014/main" id="{F6DA42C6-6F9D-F44C-A89F-A961BFE5F196}"/>
              </a:ext>
            </a:extLst>
          </p:cNvPr>
          <p:cNvSpPr/>
          <p:nvPr/>
        </p:nvSpPr>
        <p:spPr>
          <a:xfrm>
            <a:off x="4430779" y="2286000"/>
            <a:ext cx="5943600" cy="1524000"/>
          </a:xfrm>
          <a:prstGeom prst="round2DiagRect">
            <a:avLst/>
          </a:prstGeom>
          <a:grp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F26AE-EDED-C538-7438-0CE7BB45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07171"/>
            <a:ext cx="3578422" cy="268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28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4EE4C-B8D0-444C-BDFA-2D8320D4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What is Agility?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C92EB-8E08-DE4E-AEB7-B94F7E578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914400"/>
            <a:ext cx="5105400" cy="5410200"/>
          </a:xfrm>
        </p:spPr>
        <p:txBody>
          <a:bodyPr>
            <a:normAutofit/>
          </a:bodyPr>
          <a:lstStyle/>
          <a:p>
            <a:r>
              <a:rPr lang="en-US" altLang="ko-Kore-KR" sz="2400" dirty="0">
                <a:solidFill>
                  <a:srgbClr val="0432FF"/>
                </a:solidFill>
              </a:rPr>
              <a:t>Effective</a:t>
            </a:r>
            <a:r>
              <a:rPr lang="en-US" altLang="ko-Kore-KR" sz="2400" dirty="0"/>
              <a:t> (rapid and adaptive) </a:t>
            </a:r>
            <a:r>
              <a:rPr lang="en-US" altLang="ko-Kore-KR" sz="2400" dirty="0">
                <a:solidFill>
                  <a:srgbClr val="0432FF"/>
                </a:solidFill>
              </a:rPr>
              <a:t>response to change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Effective communication</a:t>
            </a:r>
            <a:r>
              <a:rPr lang="en-US" altLang="ko-Kore-KR" sz="2400" dirty="0"/>
              <a:t> among all stakeholders</a:t>
            </a:r>
          </a:p>
          <a:p>
            <a:r>
              <a:rPr lang="en-US" altLang="ko-Kore-KR" sz="2400" dirty="0"/>
              <a:t>Drawing the customer onto the team</a:t>
            </a:r>
          </a:p>
          <a:p>
            <a:r>
              <a:rPr lang="en-US" altLang="ko-Kore-KR" sz="2400" dirty="0"/>
              <a:t>Organizing a team so that it is in </a:t>
            </a:r>
            <a:r>
              <a:rPr lang="en-US" altLang="ko-Kore-KR" sz="2400" dirty="0">
                <a:solidFill>
                  <a:srgbClr val="0432FF"/>
                </a:solidFill>
              </a:rPr>
              <a:t>control of the work performed</a:t>
            </a:r>
          </a:p>
          <a:p>
            <a:r>
              <a:rPr lang="en-US" altLang="ko-Kore-KR" sz="2400" dirty="0"/>
              <a:t>Rapid, </a:t>
            </a:r>
            <a:r>
              <a:rPr lang="en-US" altLang="ko-Kore-KR" sz="2400" dirty="0">
                <a:solidFill>
                  <a:srgbClr val="0432FF"/>
                </a:solidFill>
              </a:rPr>
              <a:t>incremental delivery</a:t>
            </a:r>
            <a:r>
              <a:rPr lang="en-US" altLang="ko-Kore-KR" sz="2400" dirty="0"/>
              <a:t> of software</a:t>
            </a:r>
          </a:p>
          <a:p>
            <a:endParaRPr kumimoji="1" lang="ko-Kore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8795E-20D3-D949-BBCD-F517ADC5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4969F-E36E-AA49-8855-5E26DC5D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24B7F-6DBF-7143-B9CC-8166950F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7</a:t>
            </a:fld>
            <a:endParaRPr lang="ko-KR" altLang="en-US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CD7E89B-2F43-1741-AE84-0E8001442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914" y="6096000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2DCFA1-6BB8-B04A-A102-2631898DD404}"/>
              </a:ext>
            </a:extLst>
          </p:cNvPr>
          <p:cNvGrpSpPr/>
          <p:nvPr/>
        </p:nvGrpSpPr>
        <p:grpSpPr>
          <a:xfrm>
            <a:off x="5750466" y="846982"/>
            <a:ext cx="6226277" cy="5168856"/>
            <a:chOff x="5750466" y="846982"/>
            <a:chExt cx="6226277" cy="5168856"/>
          </a:xfrm>
        </p:grpSpPr>
        <p:pic>
          <p:nvPicPr>
            <p:cNvPr id="7" name="Picture 9" descr="An agility and cost of change graph. The graph plots development schedule progress on the x axis, and development cost on the y axis.">
              <a:extLst>
                <a:ext uri="{FF2B5EF4-FFF2-40B4-BE49-F238E27FC236}">
                  <a16:creationId xmlns:a16="http://schemas.microsoft.com/office/drawing/2014/main" id="{ECEA5290-292F-0B49-94AA-5FCD91871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0466" y="846982"/>
              <a:ext cx="6226277" cy="471936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C3AADE2-7610-A14B-AAD5-ACE3C8892178}"/>
                </a:ext>
              </a:extLst>
            </p:cNvPr>
            <p:cNvSpPr/>
            <p:nvPr/>
          </p:nvSpPr>
          <p:spPr>
            <a:xfrm>
              <a:off x="7678504" y="5646506"/>
              <a:ext cx="31341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b="1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Agility and Cost of Change</a:t>
              </a:r>
              <a:endParaRPr lang="ko-Kore-KR" altLang="en-US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8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Principles Behind the Agile Manifesto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685800"/>
            <a:ext cx="11055019" cy="58674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Early and continuous delivery</a:t>
            </a:r>
            <a:r>
              <a:rPr lang="en-US" altLang="ko-KR" dirty="0"/>
              <a:t> of valuable software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Welcome changing requirements</a:t>
            </a:r>
            <a:r>
              <a:rPr lang="en-US" altLang="ko-KR" dirty="0"/>
              <a:t> (even late in development)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Deliver working software frequently</a:t>
            </a:r>
            <a:r>
              <a:rPr lang="en-US" altLang="ko-KR" dirty="0"/>
              <a:t> (from two weeks to two months)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/>
              <a:t>Business people and developers must </a:t>
            </a:r>
            <a:r>
              <a:rPr lang="en-US" altLang="ko-KR" dirty="0">
                <a:solidFill>
                  <a:srgbClr val="0432FF"/>
                </a:solidFill>
              </a:rPr>
              <a:t>work together daily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/>
              <a:t>Build projects around </a:t>
            </a:r>
            <a:r>
              <a:rPr lang="en-US" altLang="ko-KR" dirty="0">
                <a:solidFill>
                  <a:srgbClr val="0432FF"/>
                </a:solidFill>
              </a:rPr>
              <a:t>motivated individuals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Face-to-face conversation</a:t>
            </a:r>
            <a:r>
              <a:rPr lang="en-US" altLang="ko-KR" dirty="0"/>
              <a:t> (within a team)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Working software</a:t>
            </a:r>
            <a:r>
              <a:rPr lang="en-US" altLang="ko-KR" dirty="0"/>
              <a:t> is the primary measure of progress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Sustainable development</a:t>
            </a:r>
            <a:r>
              <a:rPr lang="en-US" altLang="ko-KR" dirty="0"/>
              <a:t> (maintain a </a:t>
            </a:r>
            <a:r>
              <a:rPr lang="en-US" altLang="ko-KR" u="sng" dirty="0"/>
              <a:t>constant pace</a:t>
            </a:r>
            <a:r>
              <a:rPr lang="en-US" altLang="ko-KR" dirty="0"/>
              <a:t> indefinitely)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Continuous attention</a:t>
            </a:r>
            <a:r>
              <a:rPr lang="en-US" altLang="ko-KR" dirty="0"/>
              <a:t> to technical excellence and good design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Simplicity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Self-organizing teams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/>
              <a:t>The team reflects on how to become more effective, then </a:t>
            </a:r>
            <a:r>
              <a:rPr lang="en-US" altLang="ko-KR" dirty="0">
                <a:solidFill>
                  <a:srgbClr val="0432FF"/>
                </a:solidFill>
              </a:rPr>
              <a:t>tunes and adjusts</a:t>
            </a:r>
            <a:r>
              <a:rPr lang="en-US" altLang="ko-KR" dirty="0"/>
              <a:t> its behavior accordingly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6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5E468-351B-4542-9B2E-CA5F4A6D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Agile Practices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4CC4F-6718-4B13-993D-0D1D8C74F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More than 70% of organizations employ agile approaches</a:t>
            </a:r>
          </a:p>
          <a:p>
            <a:r>
              <a:rPr lang="en-US" altLang="ko-KR" dirty="0"/>
              <a:t>Core concept:  </a:t>
            </a:r>
          </a:p>
          <a:p>
            <a:pPr lvl="1"/>
            <a:r>
              <a:rPr lang="en-US" altLang="ko-KR" dirty="0">
                <a:solidFill>
                  <a:srgbClr val="0432FF"/>
                </a:solidFill>
              </a:rPr>
              <a:t>Iterative, intensive communication, early customer feedback</a:t>
            </a:r>
          </a:p>
          <a:p>
            <a:r>
              <a:rPr lang="en-US" altLang="ko-KR" dirty="0"/>
              <a:t>Several weeks per iteration</a:t>
            </a:r>
          </a:p>
          <a:p>
            <a:r>
              <a:rPr lang="en-US" altLang="ko-KR" dirty="0"/>
              <a:t>Each iteration delivers a complete </a:t>
            </a:r>
            <a:r>
              <a:rPr lang="en-US" altLang="ko-KR" u="sng" dirty="0"/>
              <a:t>working software</a:t>
            </a:r>
          </a:p>
          <a:p>
            <a:r>
              <a:rPr lang="en-US" altLang="ko-KR" dirty="0"/>
              <a:t>Pay less attention to</a:t>
            </a:r>
            <a:r>
              <a:rPr lang="ko-KR" altLang="en-US" dirty="0"/>
              <a:t> </a:t>
            </a:r>
            <a:r>
              <a:rPr lang="en-US" altLang="ko-KR" dirty="0"/>
              <a:t>detailed</a:t>
            </a:r>
            <a:r>
              <a:rPr lang="ko-KR" altLang="en-US" dirty="0"/>
              <a:t> </a:t>
            </a:r>
            <a:r>
              <a:rPr lang="en-US" altLang="ko-KR" dirty="0"/>
              <a:t>documentations</a:t>
            </a:r>
          </a:p>
          <a:p>
            <a:r>
              <a:rPr lang="en-US" altLang="ko-KR" u="sng" dirty="0"/>
              <a:t>Close collaboration</a:t>
            </a:r>
            <a:r>
              <a:rPr lang="en-US" altLang="ko-KR" dirty="0"/>
              <a:t> across </a:t>
            </a:r>
            <a:r>
              <a:rPr lang="en-US" altLang="ko-KR" u="sng" dirty="0"/>
              <a:t>the team</a:t>
            </a:r>
            <a:r>
              <a:rPr lang="en-US" altLang="ko-KR" dirty="0"/>
              <a:t> and with</a:t>
            </a:r>
            <a:r>
              <a:rPr lang="ko-KR" altLang="en-US" dirty="0"/>
              <a:t> </a:t>
            </a:r>
            <a:r>
              <a:rPr lang="en-US" altLang="ko-KR" u="sng" dirty="0"/>
              <a:t>customers</a:t>
            </a:r>
          </a:p>
          <a:p>
            <a:r>
              <a:rPr lang="en-US" altLang="ko-KR" dirty="0"/>
              <a:t>Frequent releases allow </a:t>
            </a:r>
            <a:r>
              <a:rPr lang="en-US" altLang="ko-KR" u="sng" dirty="0"/>
              <a:t>continuous improvement</a:t>
            </a:r>
          </a:p>
          <a:p>
            <a:r>
              <a:rPr lang="en-US" altLang="ko-KR" dirty="0"/>
              <a:t>Cons of Agile Methods</a:t>
            </a:r>
          </a:p>
          <a:p>
            <a:pPr lvl="1"/>
            <a:r>
              <a:rPr lang="en-US" altLang="ko-KR" dirty="0"/>
              <a:t>Make the maintenance more complicated</a:t>
            </a:r>
          </a:p>
          <a:p>
            <a:pPr lvl="1"/>
            <a:r>
              <a:rPr lang="en-US" altLang="ko-KR" dirty="0"/>
              <a:t>Difficult to accurately estimate budget, time and people required for the project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BEF25-9E15-4827-85C4-6710036B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F7FFA-B163-4A25-BE1A-0A422FEC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E5F39-96C8-4740-86C3-B424EBE6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8C40C0F-E195-204E-A13B-CF30E2043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</p:spTree>
    <p:extLst>
      <p:ext uri="{BB962C8B-B14F-4D97-AF65-F5344CB8AC3E}">
        <p14:creationId xmlns:p14="http://schemas.microsoft.com/office/powerpoint/2010/main" val="14656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45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 w="6350">
          <a:solidFill>
            <a:srgbClr val="439FD3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marL="285750" indent="-285750">
          <a:spcBef>
            <a:spcPts val="600"/>
          </a:spcBef>
          <a:buFont typeface="Arial" panose="020B0604020202020204" pitchFamily="34" charset="0"/>
          <a:buChar char="•"/>
          <a:defRPr sz="12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cs457.thmx</Template>
  <TotalTime>3092</TotalTime>
  <Words>1548</Words>
  <Application>Microsoft Office PowerPoint</Application>
  <PresentationFormat>와이드스크린</PresentationFormat>
  <Paragraphs>201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Tahoma</vt:lpstr>
      <vt:lpstr>Wingdings</vt:lpstr>
      <vt:lpstr>cs457</vt:lpstr>
      <vt:lpstr>CS30500: Introduction to Software Engineering</vt:lpstr>
      <vt:lpstr>Today’s Plan</vt:lpstr>
      <vt:lpstr>As a Software Engineer…</vt:lpstr>
      <vt:lpstr>What would be the most effective development process?</vt:lpstr>
      <vt:lpstr>Agility</vt:lpstr>
      <vt:lpstr>PowerPoint 프레젠테이션</vt:lpstr>
      <vt:lpstr>What is Agility?</vt:lpstr>
      <vt:lpstr>Principles Behind the Agile Manifesto</vt:lpstr>
      <vt:lpstr>Agile Practices</vt:lpstr>
      <vt:lpstr>Self-organizing Team</vt:lpstr>
      <vt:lpstr>When is Agile Recommended?</vt:lpstr>
      <vt:lpstr>Use Cases of Agile Processes</vt:lpstr>
      <vt:lpstr>Popular Agile Methods</vt:lpstr>
      <vt:lpstr>Popular Agile Methods</vt:lpstr>
      <vt:lpstr>What is Scrum?</vt:lpstr>
      <vt:lpstr>Scrum Teams and Artifacts </vt:lpstr>
      <vt:lpstr>Agile Requirements Change Management</vt:lpstr>
      <vt:lpstr>Scrum Meetings</vt:lpstr>
      <vt:lpstr>Pros and Cons of Scrum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CS30500: Introduction to Software Engineering</dc:title>
  <dc:creator/>
  <cp:lastModifiedBy>vpluslab1</cp:lastModifiedBy>
  <cp:revision>23</cp:revision>
  <cp:lastPrinted>2018-02-26T10:09:34Z</cp:lastPrinted>
  <dcterms:created xsi:type="dcterms:W3CDTF">2008-07-23T13:45:57Z</dcterms:created>
  <dcterms:modified xsi:type="dcterms:W3CDTF">2025-09-24T02:07:02Z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TC101671251042</vt:lpwstr>
  </property>
</Properties>
</file>